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57" r:id="rId4"/>
    <p:sldId id="285" r:id="rId5"/>
    <p:sldId id="258" r:id="rId6"/>
    <p:sldId id="286" r:id="rId7"/>
    <p:sldId id="283" r:id="rId8"/>
    <p:sldId id="260" r:id="rId9"/>
    <p:sldId id="261" r:id="rId10"/>
    <p:sldId id="262" r:id="rId11"/>
    <p:sldId id="263" r:id="rId12"/>
    <p:sldId id="264" r:id="rId13"/>
    <p:sldId id="284" r:id="rId14"/>
    <p:sldId id="265" r:id="rId15"/>
    <p:sldId id="267" r:id="rId16"/>
    <p:sldId id="268" r:id="rId17"/>
    <p:sldId id="269" r:id="rId18"/>
    <p:sldId id="270" r:id="rId19"/>
    <p:sldId id="272" r:id="rId20"/>
    <p:sldId id="273" r:id="rId21"/>
    <p:sldId id="274" r:id="rId22"/>
    <p:sldId id="275" r:id="rId23"/>
    <p:sldId id="276" r:id="rId24"/>
    <p:sldId id="277" r:id="rId25"/>
    <p:sldId id="278" r:id="rId26"/>
    <p:sldId id="279" r:id="rId27"/>
    <p:sldId id="280" r:id="rId28"/>
    <p:sldId id="281"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17.09.2019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17.09.2019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17.09.2019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17.09.2019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17.09.2019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kcnlp.com.ua/pages/obuchenie-nlp/chto-takoe-nl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kcnlp.com.ua/pages/obuchenie-nlp/dzhon-grinder/" TargetMode="External"/><Relationship Id="rId2" Type="http://schemas.openxmlformats.org/officeDocument/2006/relationships/hyperlink" Target="http://www.kcnlp.com.ua/pages/obuchenie-nlp/richard-bendler/" TargetMode="External"/><Relationship Id="rId1" Type="http://schemas.openxmlformats.org/officeDocument/2006/relationships/slideLayout" Target="../slideLayouts/slideLayout2.xml"/><Relationship Id="rId4" Type="http://schemas.openxmlformats.org/officeDocument/2006/relationships/hyperlink" Target="http://www.kcnlp.com.ua/pages/obuchenie-nlp/istoriia-nlp/"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www.kcnlp.com.ua/pages/obuchenie-nlp/slovar-terminov-nl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kcnlp.com.ua/pages/shkola-psikhologicheskogo-dominirovaniia/verbal-noe-obshchenie-verbal-naia-kommunikatciia/" TargetMode="External"/><Relationship Id="rId2" Type="http://schemas.openxmlformats.org/officeDocument/2006/relationships/hyperlink" Target="http://www.kcnlp.com.ua/pages/shkola-psikhologicheskogo-dominirovaniia/neverbal-noe-obshchenie-neverbal-naia-kommunikatcii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kcnlp.com.ua/pages/obuchenie-nlp/slovar-terminov-nl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908721"/>
            <a:ext cx="7772400" cy="1512167"/>
          </a:xfrm>
        </p:spPr>
        <p:txBody>
          <a:bodyPr>
            <a:normAutofit fontScale="90000"/>
          </a:bodyPr>
          <a:lstStyle/>
          <a:p>
            <a:r>
              <a:rPr lang="ru-RU" dirty="0" smtClean="0">
                <a:latin typeface="Times New Roman" pitchFamily="18" charset="0"/>
                <a:cs typeface="Times New Roman" pitchFamily="18" charset="0"/>
              </a:rPr>
              <a:t>Лекция 3</a:t>
            </a:r>
            <a:br>
              <a:rPr lang="ru-RU" dirty="0" smtClean="0">
                <a:latin typeface="Times New Roman" pitchFamily="18" charset="0"/>
                <a:cs typeface="Times New Roman" pitchFamily="18" charset="0"/>
              </a:rPr>
            </a:br>
            <a:r>
              <a:rPr lang="ru-RU" dirty="0" smtClean="0">
                <a:solidFill>
                  <a:srgbClr val="C00000"/>
                </a:solidFill>
                <a:latin typeface="Times New Roman" pitchFamily="18" charset="0"/>
                <a:cs typeface="Times New Roman" pitchFamily="18" charset="0"/>
              </a:rPr>
              <a:t>СЕНСОРНАЯ ОСТРОТА.</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Роль наблюдателя/</a:t>
            </a:r>
            <a:r>
              <a:rPr lang="ru-RU" dirty="0" err="1" smtClean="0">
                <a:solidFill>
                  <a:srgbClr val="002060"/>
                </a:solidFill>
                <a:latin typeface="Times New Roman" pitchFamily="18" charset="0"/>
                <a:cs typeface="Times New Roman" pitchFamily="18" charset="0"/>
              </a:rPr>
              <a:t>металичности</a:t>
            </a:r>
            <a:r>
              <a:rPr lang="ru-RU" dirty="0" smtClean="0">
                <a:solidFill>
                  <a:srgbClr val="002060"/>
                </a:solidFill>
                <a:latin typeface="Times New Roman" pitchFamily="18" charset="0"/>
                <a:cs typeface="Times New Roman" pitchFamily="18" charset="0"/>
              </a:rPr>
              <a:t> </a:t>
            </a:r>
            <a:r>
              <a:rPr lang="ru-RU" b="1" cap="all" dirty="0" smtClean="0"/>
              <a:t/>
            </a:r>
            <a:br>
              <a:rPr lang="ru-RU" b="1" cap="all" dirty="0" smtClean="0"/>
            </a:br>
            <a:endParaRPr lang="ru-RU" dirty="0"/>
          </a:p>
        </p:txBody>
      </p:sp>
      <p:sp>
        <p:nvSpPr>
          <p:cNvPr id="3074" name="AutoShape 2" descr="ÐÐ°ÑÑÐ¸Ð½ÐºÐ¸ Ð¿Ð¾ Ð·Ð°Ð¿ÑÐ¾ÑÑ ÐºÐ°Ð»Ð¸Ð±ÑÐ¾Ð²ÐºÐ° Ð² Ð½Ð»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6" name="AutoShape 4" descr="ÐÐ°ÑÑÐ¸Ð½ÐºÐ¸ Ð¿Ð¾ Ð·Ð°Ð¿ÑÐ¾ÑÑ ÐºÐ°Ð»Ð¸Ð±ÑÐ¾Ð²ÐºÐ° Ð² Ð½Ð»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ÐÐ¸Ð´Ñ ÐºÐ°Ð»Ð¸Ð±ÑÐ¾Ð²ÐºÐ¸"/>
          <p:cNvPicPr/>
          <p:nvPr/>
        </p:nvPicPr>
        <p:blipFill>
          <a:blip r:embed="rId2" cstate="print"/>
          <a:srcRect/>
          <a:stretch>
            <a:fillRect/>
          </a:stretch>
        </p:blipFill>
        <p:spPr bwMode="auto">
          <a:xfrm>
            <a:off x="1115616" y="908720"/>
            <a:ext cx="7416824" cy="496855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6120680"/>
          </a:xfrm>
        </p:spPr>
        <p:txBody>
          <a:bodyPr>
            <a:normAutofit fontScale="55000" lnSpcReduction="20000"/>
          </a:bodyPr>
          <a:lstStyle/>
          <a:p>
            <a:pPr fontAlgn="base"/>
            <a:r>
              <a:rPr lang="ru-RU" sz="5800" dirty="0" smtClean="0">
                <a:solidFill>
                  <a:srgbClr val="C00000"/>
                </a:solidFill>
                <a:latin typeface="Times New Roman" pitchFamily="18" charset="0"/>
                <a:cs typeface="Times New Roman" pitchFamily="18" charset="0"/>
              </a:rPr>
              <a:t>Роль наблюдателя/</a:t>
            </a:r>
            <a:r>
              <a:rPr lang="ru-RU" sz="5800" dirty="0" err="1" smtClean="0">
                <a:solidFill>
                  <a:srgbClr val="C00000"/>
                </a:solidFill>
                <a:latin typeface="Times New Roman" pitchFamily="18" charset="0"/>
                <a:cs typeface="Times New Roman" pitchFamily="18" charset="0"/>
              </a:rPr>
              <a:t>металичности</a:t>
            </a:r>
            <a:endParaRPr lang="ru-RU" sz="5800" dirty="0" smtClean="0">
              <a:solidFill>
                <a:srgbClr val="C00000"/>
              </a:solidFill>
              <a:latin typeface="Times New Roman" pitchFamily="18" charset="0"/>
              <a:cs typeface="Times New Roman" pitchFamily="18" charset="0"/>
            </a:endParaRPr>
          </a:p>
          <a:p>
            <a:pPr fontAlgn="base"/>
            <a:r>
              <a:rPr lang="ru-RU" dirty="0" smtClean="0">
                <a:latin typeface="Times New Roman" pitchFamily="18" charset="0"/>
                <a:cs typeface="Times New Roman" pitchFamily="18" charset="0"/>
              </a:rPr>
              <a:t>1. Следить за временем выполнения каждого упражнения.</a:t>
            </a:r>
          </a:p>
          <a:p>
            <a:pPr fontAlgn="base"/>
            <a:r>
              <a:rPr lang="ru-RU" dirty="0" smtClean="0">
                <a:latin typeface="Times New Roman" pitchFamily="18" charset="0"/>
                <a:cs typeface="Times New Roman" pitchFamily="18" charset="0"/>
              </a:rPr>
              <a:t>2. Следить за правильностью выполнения упражнения.</a:t>
            </a:r>
          </a:p>
          <a:p>
            <a:pPr fontAlgn="base"/>
            <a:r>
              <a:rPr lang="ru-RU" dirty="0" smtClean="0">
                <a:latin typeface="Times New Roman" pitchFamily="18" charset="0"/>
                <a:cs typeface="Times New Roman" pitchFamily="18" charset="0"/>
              </a:rPr>
              <a:t>3. Предоставлять по требованию «A» качественную обратную связь. «В» не вмешивается, за исключением тех случаев, когда упражнение выполняется плохо или неверно.</a:t>
            </a:r>
          </a:p>
          <a:p>
            <a:pPr fontAlgn="base"/>
            <a:r>
              <a:rPr lang="ru-RU" dirty="0" smtClean="0">
                <a:latin typeface="Times New Roman" pitchFamily="18" charset="0"/>
                <a:cs typeface="Times New Roman" pitchFamily="18" charset="0"/>
              </a:rPr>
              <a:t>4. Помогать «A» поддерживать хорошее «ресурсное состояние». Если «A» придет в недоумение, замешательство или не поймет чего-либо, «В» осторожно помогает «A» вернуться в прежнее ресурсное состояние.</a:t>
            </a:r>
          </a:p>
          <a:p>
            <a:pPr fontAlgn="base"/>
            <a:r>
              <a:rPr lang="ru-RU" dirty="0" smtClean="0">
                <a:latin typeface="Times New Roman" pitchFamily="18" charset="0"/>
                <a:cs typeface="Times New Roman" pitchFamily="18" charset="0"/>
              </a:rPr>
              <a:t>5. Наблюдать реакции «Б» по отношению к «A». Если реакции «Б» по отношению к «A» станут </a:t>
            </a:r>
            <a:r>
              <a:rPr lang="ru-RU" dirty="0" err="1" smtClean="0">
                <a:latin typeface="Times New Roman" pitchFamily="18" charset="0"/>
                <a:cs typeface="Times New Roman" pitchFamily="18" charset="0"/>
              </a:rPr>
              <a:t>неконгруэнтными</a:t>
            </a:r>
            <a:r>
              <a:rPr lang="ru-RU" dirty="0" smtClean="0">
                <a:latin typeface="Times New Roman" pitchFamily="18" charset="0"/>
                <a:cs typeface="Times New Roman" pitchFamily="18" charset="0"/>
              </a:rPr>
              <a:t>, «В» отмечает это и информирует «A» в процессе обсуждения после завершения задания (но не во время его выполнения).</a:t>
            </a:r>
          </a:p>
          <a:p>
            <a:pPr fontAlgn="base"/>
            <a:r>
              <a:rPr lang="ru-RU" dirty="0" smtClean="0">
                <a:latin typeface="Times New Roman" pitchFamily="18" charset="0"/>
                <a:cs typeface="Times New Roman" pitchFamily="18" charset="0"/>
              </a:rPr>
              <a:t>6. Во время обсуждения после выполнения задания предоставлять качественную обратную связь «A». Сначала похвалите, а затем тактично укажите на необходимые улучшения.</a:t>
            </a:r>
          </a:p>
          <a:p>
            <a:pPr fontAlgn="base"/>
            <a:r>
              <a:rPr lang="ru-RU" dirty="0" smtClean="0">
                <a:latin typeface="Times New Roman" pitchFamily="18" charset="0"/>
                <a:cs typeface="Times New Roman" pitchFamily="18" charset="0"/>
              </a:rPr>
              <a:t>7. Предоставить аналогичную обратную связь «Б».</a:t>
            </a:r>
          </a:p>
          <a:p>
            <a:pPr fontAlgn="base"/>
            <a:r>
              <a:rPr lang="ru-RU" dirty="0" smtClean="0">
                <a:latin typeface="Times New Roman" pitchFamily="18" charset="0"/>
                <a:cs typeface="Times New Roman" pitchFamily="18" charset="0"/>
              </a:rPr>
              <a:t>8. Для качественного выполнения упражнения необходимы три человека. В процессе выполнения упражнений можно многому научиться. Присутствие «В» гарантирует, что каждый участник извлечет выгоду из упражнения.</a:t>
            </a:r>
          </a:p>
          <a:p>
            <a:pPr fontAlgn="base"/>
            <a:r>
              <a:rPr lang="ru-RU" dirty="0" smtClean="0">
                <a:latin typeface="Times New Roman" pitchFamily="18" charset="0"/>
                <a:cs typeface="Times New Roman" pitchFamily="18" charset="0"/>
              </a:rPr>
              <a:t>Если «В» заметит, что «A» работает ниже своих возможностей в конкретном упражнении, он «подстегивает» «A» просьбой быть в следующем упражнении более требовательным к себе.</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Отрицательные переживания</a:t>
            </a:r>
            <a:br>
              <a:rPr lang="ru-RU" b="1" dirty="0" smtClean="0"/>
            </a:br>
            <a:endParaRPr lang="ru-RU" dirty="0"/>
          </a:p>
        </p:txBody>
      </p:sp>
      <p:sp>
        <p:nvSpPr>
          <p:cNvPr id="5" name="Прямоугольник 4"/>
          <p:cNvSpPr/>
          <p:nvPr/>
        </p:nvSpPr>
        <p:spPr>
          <a:xfrm>
            <a:off x="395536" y="4365104"/>
            <a:ext cx="7632848" cy="1938992"/>
          </a:xfrm>
          <a:prstGeom prst="rect">
            <a:avLst/>
          </a:prstGeom>
        </p:spPr>
        <p:txBody>
          <a:bodyPr wrap="square">
            <a:spAutoFit/>
          </a:bodyPr>
          <a:lstStyle/>
          <a:p>
            <a:r>
              <a:rPr lang="ru-RU" sz="2400" dirty="0" smtClean="0">
                <a:latin typeface="Times New Roman" pitchFamily="18" charset="0"/>
                <a:cs typeface="Times New Roman" pitchFamily="18" charset="0"/>
              </a:rPr>
              <a:t>Вот если человек испытывает сильные неприятные эмоции- стыд, вина, страх - довольно часто он начинает тереть или трогать различные чувствительные части тела - нос, шею, губы, руки, прикусывает губы (обычно, женщины)</a:t>
            </a:r>
            <a:endParaRPr lang="ru-RU" sz="2400" dirty="0">
              <a:latin typeface="Times New Roman" pitchFamily="18" charset="0"/>
              <a:cs typeface="Times New Roman" pitchFamily="18" charset="0"/>
            </a:endParaRPr>
          </a:p>
        </p:txBody>
      </p:sp>
      <p:pic>
        <p:nvPicPr>
          <p:cNvPr id="1026" name="Picture 2" descr="ÐÐ°Ð´Ñ Ð¸Ð· ÑÐµÑÐ¸Ð°Ð»Ð° Lie to me"/>
          <p:cNvPicPr>
            <a:picLocks noChangeAspect="1" noChangeArrowheads="1"/>
          </p:cNvPicPr>
          <p:nvPr/>
        </p:nvPicPr>
        <p:blipFill>
          <a:blip r:embed="rId2" cstate="print"/>
          <a:srcRect/>
          <a:stretch>
            <a:fillRect/>
          </a:stretch>
        </p:blipFill>
        <p:spPr bwMode="auto">
          <a:xfrm>
            <a:off x="5148064" y="1484784"/>
            <a:ext cx="3533775" cy="2381250"/>
          </a:xfrm>
          <a:prstGeom prst="rect">
            <a:avLst/>
          </a:prstGeom>
          <a:noFill/>
        </p:spPr>
      </p:pic>
      <p:pic>
        <p:nvPicPr>
          <p:cNvPr id="1028" name="Picture 4" descr="ÐÐ°Ð´Ñ Ð¸Ð· ÑÐµÑÐ¸Ð°Ð»Ð° Lie to me"/>
          <p:cNvPicPr>
            <a:picLocks noChangeAspect="1" noChangeArrowheads="1"/>
          </p:cNvPicPr>
          <p:nvPr/>
        </p:nvPicPr>
        <p:blipFill>
          <a:blip r:embed="rId3" cstate="print"/>
          <a:srcRect/>
          <a:stretch>
            <a:fillRect/>
          </a:stretch>
        </p:blipFill>
        <p:spPr bwMode="auto">
          <a:xfrm>
            <a:off x="755576" y="1484784"/>
            <a:ext cx="3409950" cy="23812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b="1" dirty="0" err="1" smtClean="0">
                <a:latin typeface="Times New Roman" pitchFamily="18" charset="0"/>
                <a:cs typeface="Times New Roman" pitchFamily="18" charset="0"/>
              </a:rPr>
              <a:t>Глазодвигательные</a:t>
            </a:r>
            <a:r>
              <a:rPr lang="ru-RU" b="1" dirty="0" smtClean="0">
                <a:latin typeface="Times New Roman" pitchFamily="18" charset="0"/>
                <a:cs typeface="Times New Roman" pitchFamily="18" charset="0"/>
              </a:rPr>
              <a:t> паттерны</a:t>
            </a:r>
            <a:br>
              <a:rPr lang="ru-RU" b="1" dirty="0" smtClean="0">
                <a:latin typeface="Times New Roman" pitchFamily="18" charset="0"/>
                <a:cs typeface="Times New Roman" pitchFamily="18" charset="0"/>
              </a:rPr>
            </a:br>
            <a:endParaRPr lang="ru-RU" dirty="0"/>
          </a:p>
        </p:txBody>
      </p:sp>
      <p:sp>
        <p:nvSpPr>
          <p:cNvPr id="3" name="Содержимое 2"/>
          <p:cNvSpPr>
            <a:spLocks noGrp="1"/>
          </p:cNvSpPr>
          <p:nvPr>
            <p:ph idx="1"/>
          </p:nvPr>
        </p:nvSpPr>
        <p:spPr>
          <a:xfrm>
            <a:off x="457200" y="1600200"/>
            <a:ext cx="8229600" cy="4925144"/>
          </a:xfrm>
        </p:spPr>
        <p:txBody>
          <a:bodyPr>
            <a:normAutofit fontScale="70000" lnSpcReduction="20000"/>
          </a:bodyPr>
          <a:lstStyle/>
          <a:p>
            <a:r>
              <a:rPr lang="ru-RU" dirty="0" smtClean="0">
                <a:latin typeface="Times New Roman" pitchFamily="18" charset="0"/>
                <a:cs typeface="Times New Roman" pitchFamily="18" charset="0"/>
              </a:rPr>
              <a:t>В очередной раз перечитывая «Мастер и Маргарита» неожиданно для себя обратил внимание на такой диалог Артиста с Никанором Ивановичем </a:t>
            </a:r>
            <a:r>
              <a:rPr lang="ru-RU" dirty="0" err="1" smtClean="0">
                <a:latin typeface="Times New Roman" pitchFamily="18" charset="0"/>
                <a:cs typeface="Times New Roman" pitchFamily="18" charset="0"/>
              </a:rPr>
              <a:t>Канавкиным</a:t>
            </a:r>
            <a:r>
              <a:rPr lang="ru-RU" dirty="0" smtClean="0">
                <a:latin typeface="Times New Roman" pitchFamily="18" charset="0"/>
                <a:cs typeface="Times New Roman" pitchFamily="18" charset="0"/>
              </a:rPr>
              <a:t>:</a:t>
            </a:r>
          </a:p>
          <a:p>
            <a:endParaRPr lang="ru-RU" dirty="0" smtClean="0">
              <a:solidFill>
                <a:srgbClr val="002060"/>
              </a:solidFill>
              <a:latin typeface="Times New Roman" pitchFamily="18" charset="0"/>
              <a:cs typeface="Times New Roman" pitchFamily="18" charset="0"/>
            </a:endParaRPr>
          </a:p>
          <a:p>
            <a:r>
              <a:rPr lang="ru-RU" b="1" i="1" dirty="0" smtClean="0">
                <a:solidFill>
                  <a:srgbClr val="002060"/>
                </a:solidFill>
                <a:latin typeface="Times New Roman" pitchFamily="18" charset="0"/>
                <a:cs typeface="Times New Roman" pitchFamily="18" charset="0"/>
              </a:rPr>
              <a:t>«Верю! Эти глаза не лгут. Ведь сколько же раз я говорил Вам, что основная Ваша ошибка заключается в том, что Вы недооцениваете значение человеческих глаз. Поймите, что язык может скрыть истину, а глаза – никогда! Вам задают внезапный вопрос, Вы даже не вздрагиваете, в одну секунду Вы овладеваете собой и знаете, что нужно сказать, чтобы укрыть истину и весьма убедительно говорите, и ни одна складка на Вашем лице не шевельнется, но, увы, встревоженная вопросом истина со дна души на мгновение прыгает в глаза, и все кончено. Она замечена, а Вы пойманы!»</a:t>
            </a:r>
            <a:endParaRPr lang="ru-RU" dirty="0" smtClean="0">
              <a:solidFill>
                <a:srgbClr val="002060"/>
              </a:solidFill>
              <a:latin typeface="Times New Roman" pitchFamily="18" charset="0"/>
              <a:cs typeface="Times New Roman" pitchFamily="18" charset="0"/>
            </a:endParaRPr>
          </a:p>
          <a:p>
            <a:r>
              <a:rPr lang="ru-RU" b="1" dirty="0" smtClean="0">
                <a:latin typeface="Times New Roman" pitchFamily="18" charset="0"/>
                <a:cs typeface="Times New Roman" pitchFamily="18" charset="0"/>
              </a:rPr>
              <a:t>                                    М. А. Булгаков «Мастер и Маргарита»</a:t>
            </a:r>
            <a:endParaRPr lang="ru-RU" dirty="0" smtClean="0">
              <a:latin typeface="Times New Roman" pitchFamily="18" charset="0"/>
              <a:cs typeface="Times New Roman" pitchFamily="18" charset="0"/>
            </a:endParaRP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latin typeface="Times New Roman" pitchFamily="18" charset="0"/>
                <a:cs typeface="Times New Roman" pitchFamily="18" charset="0"/>
              </a:rPr>
              <a:t>Глазные ключи доступа</a:t>
            </a:r>
            <a:br>
              <a:rPr lang="ru-RU" dirty="0" smtClean="0">
                <a:latin typeface="Times New Roman" pitchFamily="18" charset="0"/>
                <a:cs typeface="Times New Roman" pitchFamily="18" charset="0"/>
              </a:rPr>
            </a:br>
            <a:r>
              <a:rPr lang="ru-RU" sz="2000" b="1" dirty="0" smtClean="0">
                <a:solidFill>
                  <a:srgbClr val="002060"/>
                </a:solidFill>
                <a:latin typeface="Times New Roman" pitchFamily="18" charset="0"/>
                <a:cs typeface="Times New Roman" pitchFamily="18" charset="0"/>
              </a:rPr>
              <a:t> ОБЩАЯ СТРУКТУРА ГЛАЗОДВИГАТЕЛЬНЫХ ПАТТЕРНОВ</a:t>
            </a:r>
            <a:endParaRPr lang="ru-RU" sz="2000" dirty="0">
              <a:solidFill>
                <a:srgbClr val="002060"/>
              </a:solidFill>
              <a:latin typeface="Times New Roman" pitchFamily="18" charset="0"/>
              <a:cs typeface="Times New Roman" pitchFamily="18" charset="0"/>
            </a:endParaRPr>
          </a:p>
        </p:txBody>
      </p:sp>
      <p:pic>
        <p:nvPicPr>
          <p:cNvPr id="4" name="Picture 2" descr="https://cf2.ppt-online.org/files2/slide/c/ChyBVldH3TINxkL9YSF2QwrcztKRZGabn4qXWf/slide-16.jpg"/>
          <p:cNvPicPr>
            <a:picLocks noGrp="1" noChangeAspect="1" noChangeArrowheads="1"/>
          </p:cNvPicPr>
          <p:nvPr>
            <p:ph idx="1"/>
          </p:nvPr>
        </p:nvPicPr>
        <p:blipFill>
          <a:blip r:embed="rId2" cstate="print"/>
          <a:srcRect/>
          <a:stretch>
            <a:fillRect/>
          </a:stretch>
        </p:blipFill>
        <p:spPr bwMode="auto">
          <a:xfrm>
            <a:off x="539552" y="1600200"/>
            <a:ext cx="7992887" cy="478112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908720"/>
            <a:ext cx="8229600" cy="5184576"/>
          </a:xfrm>
        </p:spPr>
        <p:txBody>
          <a:bodyPr>
            <a:normAutofit fontScale="92500" lnSpcReduction="10000"/>
          </a:bodyPr>
          <a:lstStyle/>
          <a:p>
            <a:r>
              <a:rPr lang="ru-RU" dirty="0" smtClean="0">
                <a:latin typeface="Times New Roman" pitchFamily="18" charset="0"/>
                <a:cs typeface="Times New Roman" pitchFamily="18" charset="0"/>
              </a:rPr>
              <a:t>Михаил Афанасьевич Булгаков, безусловно, не знал </a:t>
            </a:r>
            <a:r>
              <a:rPr lang="ru-RU" dirty="0" smtClean="0">
                <a:latin typeface="Times New Roman" pitchFamily="18" charset="0"/>
                <a:cs typeface="Times New Roman" pitchFamily="18" charset="0"/>
                <a:hlinkClick r:id="rId2"/>
              </a:rPr>
              <a:t>НЛП</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Он умер за пол - века до того, как известный гипнолог и психотерапевт Милтон </a:t>
            </a:r>
            <a:r>
              <a:rPr lang="ru-RU" dirty="0" err="1" smtClean="0">
                <a:latin typeface="Times New Roman" pitchFamily="18" charset="0"/>
                <a:cs typeface="Times New Roman" pitchFamily="18" charset="0"/>
              </a:rPr>
              <a:t>Эриксон</a:t>
            </a:r>
            <a:r>
              <a:rPr lang="ru-RU" dirty="0" smtClean="0">
                <a:latin typeface="Times New Roman" pitchFamily="18" charset="0"/>
                <a:cs typeface="Times New Roman" pitchFamily="18" charset="0"/>
              </a:rPr>
              <a:t> обнаружил закономерности движения человеческих глаз. Он первый описал стратегии движения глаз, как способ обработки внутреннего опыта человека. Или, проще говоря, движения глаз указывают, как именно происходит обработка информации мозгом на бессознательном уровне.</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80728"/>
            <a:ext cx="8229600" cy="5145435"/>
          </a:xfrm>
        </p:spPr>
        <p:txBody>
          <a:bodyPr/>
          <a:lstStyle/>
          <a:p>
            <a:r>
              <a:rPr lang="ru-RU" dirty="0" smtClean="0">
                <a:latin typeface="Times New Roman" pitchFamily="18" charset="0"/>
                <a:cs typeface="Times New Roman" pitchFamily="18" charset="0"/>
                <a:hlinkClick r:id="rId2"/>
              </a:rPr>
              <a:t>Ричард </a:t>
            </a:r>
            <a:r>
              <a:rPr lang="ru-RU" dirty="0" err="1" smtClean="0">
                <a:latin typeface="Times New Roman" pitchFamily="18" charset="0"/>
                <a:cs typeface="Times New Roman" pitchFamily="18" charset="0"/>
                <a:hlinkClick r:id="rId2"/>
              </a:rPr>
              <a:t>Бендлер</a:t>
            </a:r>
            <a:r>
              <a:rPr lang="ru-RU" dirty="0" smtClean="0">
                <a:latin typeface="Times New Roman" pitchFamily="18" charset="0"/>
                <a:cs typeface="Times New Roman" pitchFamily="18" charset="0"/>
              </a:rPr>
              <a:t> и </a:t>
            </a:r>
            <a:r>
              <a:rPr lang="ru-RU" dirty="0" smtClean="0">
                <a:latin typeface="Times New Roman" pitchFamily="18" charset="0"/>
                <a:cs typeface="Times New Roman" pitchFamily="18" charset="0"/>
                <a:hlinkClick r:id="rId3"/>
              </a:rPr>
              <a:t>Джон </a:t>
            </a:r>
            <a:r>
              <a:rPr lang="ru-RU" dirty="0" err="1" smtClean="0">
                <a:latin typeface="Times New Roman" pitchFamily="18" charset="0"/>
                <a:cs typeface="Times New Roman" pitchFamily="18" charset="0"/>
                <a:hlinkClick r:id="rId3"/>
              </a:rPr>
              <a:t>Гриндер</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hlinkClick r:id="rId4"/>
              </a:rPr>
              <a:t>основатели НЛП</a:t>
            </a:r>
            <a:r>
              <a:rPr lang="ru-RU" dirty="0" smtClean="0">
                <a:latin typeface="Times New Roman" pitchFamily="18" charset="0"/>
                <a:cs typeface="Times New Roman" pitchFamily="18" charset="0"/>
              </a:rPr>
              <a:t>) спустя еще десяток лет сформулировали данную закономерность в одну из  - </a:t>
            </a:r>
            <a:r>
              <a:rPr lang="ru-RU" dirty="0" err="1" smtClean="0">
                <a:latin typeface="Times New Roman" pitchFamily="18" charset="0"/>
                <a:cs typeface="Times New Roman" pitchFamily="18" charset="0"/>
              </a:rPr>
              <a:t>Глазодвигательные</a:t>
            </a:r>
            <a:r>
              <a:rPr lang="ru-RU" dirty="0" smtClean="0">
                <a:latin typeface="Times New Roman" pitchFamily="18" charset="0"/>
                <a:cs typeface="Times New Roman" pitchFamily="18" charset="0"/>
              </a:rPr>
              <a:t> паттерны. Еще не редко она называется - Ключи доступа, или Паттерны глаз.</a:t>
            </a:r>
            <a:endParaRPr lang="ru-RU"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24744"/>
            <a:ext cx="8229600" cy="5001419"/>
          </a:xfrm>
        </p:spPr>
        <p:txBody>
          <a:bodyPr/>
          <a:lstStyle/>
          <a:p>
            <a:r>
              <a:rPr lang="ru-RU" dirty="0" smtClean="0">
                <a:latin typeface="Times New Roman" pitchFamily="18" charset="0"/>
                <a:cs typeface="Times New Roman" pitchFamily="18" charset="0"/>
              </a:rPr>
              <a:t>Вообще в НЛП много </a:t>
            </a:r>
            <a:r>
              <a:rPr lang="ru-RU" dirty="0" smtClean="0">
                <a:latin typeface="Times New Roman" pitchFamily="18" charset="0"/>
                <a:cs typeface="Times New Roman" pitchFamily="18" charset="0"/>
                <a:hlinkClick r:id="rId2"/>
              </a:rPr>
              <a:t>сложных и непонятных терминов</a:t>
            </a:r>
            <a:r>
              <a:rPr lang="ru-RU" dirty="0" smtClean="0">
                <a:latin typeface="Times New Roman" pitchFamily="18" charset="0"/>
                <a:cs typeface="Times New Roman" pitchFamily="18" charset="0"/>
              </a:rPr>
              <a:t>. Так, например, термин паттерн (от англ. </a:t>
            </a:r>
            <a:r>
              <a:rPr lang="ru-RU" dirty="0" err="1" smtClean="0">
                <a:latin typeface="Times New Roman" pitchFamily="18" charset="0"/>
                <a:cs typeface="Times New Roman" pitchFamily="18" charset="0"/>
              </a:rPr>
              <a:t>pattern</a:t>
            </a:r>
            <a:r>
              <a:rPr lang="ru-RU" dirty="0" smtClean="0">
                <a:latin typeface="Times New Roman" pitchFamily="18" charset="0"/>
                <a:cs typeface="Times New Roman" pitchFamily="18" charset="0"/>
              </a:rPr>
              <a:t> — образец, матрица), означает не что иное, как шаблон. И если данную модель перевести с терминов НЛП на человеческий, то </a:t>
            </a:r>
            <a:r>
              <a:rPr lang="ru-RU" dirty="0" err="1" smtClean="0">
                <a:latin typeface="Times New Roman" pitchFamily="18" charset="0"/>
                <a:cs typeface="Times New Roman" pitchFamily="18" charset="0"/>
              </a:rPr>
              <a:t>Глазодвигательные</a:t>
            </a:r>
            <a:r>
              <a:rPr lang="ru-RU" dirty="0" smtClean="0">
                <a:latin typeface="Times New Roman" pitchFamily="18" charset="0"/>
                <a:cs typeface="Times New Roman" pitchFamily="18" charset="0"/>
              </a:rPr>
              <a:t> паттерны – это закономерность движения глаз.</a:t>
            </a:r>
            <a:endParaRPr lang="ru-RU"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
            </a:r>
            <a:br>
              <a:rPr lang="ru-RU" b="1" dirty="0" smtClean="0"/>
            </a:br>
            <a:r>
              <a:rPr lang="ru-RU" sz="2700" b="1" dirty="0" smtClean="0">
                <a:latin typeface="Times New Roman" pitchFamily="18" charset="0"/>
                <a:cs typeface="Times New Roman" pitchFamily="18" charset="0"/>
              </a:rPr>
              <a:t>ОБЩЕЕ ПРЕДСТАВЛЕНИЕ О НЕВЕРБАЛЬНОЙ КОММУНИКАЦИИ</a:t>
            </a:r>
            <a:r>
              <a:rPr lang="ru-RU" b="1" dirty="0" smtClean="0"/>
              <a:t/>
            </a:r>
            <a:br>
              <a:rPr lang="ru-RU" b="1" dirty="0" smtClean="0"/>
            </a:br>
            <a:endParaRPr lang="ru-RU" dirty="0"/>
          </a:p>
        </p:txBody>
      </p:sp>
      <p:sp>
        <p:nvSpPr>
          <p:cNvPr id="3" name="Содержимое 2"/>
          <p:cNvSpPr>
            <a:spLocks noGrp="1"/>
          </p:cNvSpPr>
          <p:nvPr>
            <p:ph idx="1"/>
          </p:nvPr>
        </p:nvSpPr>
        <p:spPr>
          <a:xfrm>
            <a:off x="457200" y="1600200"/>
            <a:ext cx="8229600" cy="4853136"/>
          </a:xfrm>
        </p:spPr>
        <p:txBody>
          <a:bodyPr>
            <a:normAutofit fontScale="62500" lnSpcReduction="20000"/>
          </a:bodyPr>
          <a:lstStyle/>
          <a:p>
            <a:r>
              <a:rPr lang="ru-RU" dirty="0" smtClean="0">
                <a:latin typeface="Times New Roman" pitchFamily="18" charset="0"/>
                <a:cs typeface="Times New Roman" pitchFamily="18" charset="0"/>
              </a:rPr>
              <a:t>Как правило, люди во время общения не замечают очень много </a:t>
            </a:r>
            <a:r>
              <a:rPr lang="ru-RU" dirty="0" smtClean="0">
                <a:latin typeface="Times New Roman" pitchFamily="18" charset="0"/>
                <a:cs typeface="Times New Roman" pitchFamily="18" charset="0"/>
                <a:hlinkClick r:id="rId2"/>
              </a:rPr>
              <a:t>невербальной</a:t>
            </a:r>
            <a:r>
              <a:rPr lang="ru-RU" dirty="0" smtClean="0">
                <a:latin typeface="Times New Roman" pitchFamily="18" charset="0"/>
                <a:cs typeface="Times New Roman" pitchFamily="18" charset="0"/>
              </a:rPr>
              <a:t> (коммуникационного взаимодействия без использования слов) информации, которую передают друг другу! Чаще всего мы ищем </a:t>
            </a:r>
            <a:r>
              <a:rPr lang="ru-RU" dirty="0" smtClean="0">
                <a:latin typeface="Times New Roman" pitchFamily="18" charset="0"/>
                <a:cs typeface="Times New Roman" pitchFamily="18" charset="0"/>
                <a:hlinkClick r:id="rId3"/>
              </a:rPr>
              <a:t>смысл в словах</a:t>
            </a:r>
            <a:r>
              <a:rPr lang="ru-RU" dirty="0" smtClean="0">
                <a:latin typeface="Times New Roman" pitchFamily="18" charset="0"/>
                <a:cs typeface="Times New Roman" pitchFamily="18" charset="0"/>
              </a:rPr>
              <a:t>, тогда, как язык тела или движения глаз ускользают от нашего сознания…</a:t>
            </a:r>
          </a:p>
          <a:p>
            <a:r>
              <a:rPr lang="ru-RU" dirty="0" smtClean="0">
                <a:latin typeface="Times New Roman" pitchFamily="18" charset="0"/>
                <a:cs typeface="Times New Roman" pitchFamily="18" charset="0"/>
              </a:rPr>
              <a:t>Это и не удивительно. Действительно очень сложно без определенной подготовки одновременно вести дискуссию и отслеживать жестикуляцию оппонента, изменение положения его тела или конструкцию движения его глаз. А ведь все это – информация, которая стоит за словами!</a:t>
            </a:r>
          </a:p>
          <a:p>
            <a:r>
              <a:rPr lang="ru-RU" dirty="0" smtClean="0">
                <a:latin typeface="Times New Roman" pitchFamily="18" charset="0"/>
                <a:cs typeface="Times New Roman" pitchFamily="18" charset="0"/>
              </a:rPr>
              <a:t>Легко обнаружить, когда человек думает картинками, звуками или ощущениями. Существуют видимые изменения, которые происходят в нашем теле, когда мы думаем различными способами. Способ нашего мышления оказывает влияние на наше тело, а то, как мы используем наше тело, действует на то, как мы думаем.</a:t>
            </a:r>
          </a:p>
          <a:p>
            <a:r>
              <a:rPr lang="ru-RU" dirty="0" smtClean="0">
                <a:latin typeface="Times New Roman" pitchFamily="18" charset="0"/>
                <a:cs typeface="Times New Roman" pitchFamily="18" charset="0"/>
              </a:rPr>
              <a:t>Чтобы использовать знание о ведущих модальностях для создания и поддержания ситуации взаимного доверия (или наоборот), нужно уметь их выделять у собеседника.</a:t>
            </a: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20000"/>
          </a:bodyPr>
          <a:lstStyle/>
          <a:p>
            <a:r>
              <a:rPr lang="ru-RU" dirty="0" smtClean="0">
                <a:latin typeface="Times New Roman" pitchFamily="18" charset="0"/>
                <a:cs typeface="Times New Roman" pitchFamily="18" charset="0"/>
              </a:rPr>
              <a:t>Во-первых, данная модель верна для 90% правшей (людей, которые наиболее ловко использует свою правую руку по сравнению со своей левой рукой).</a:t>
            </a:r>
          </a:p>
          <a:p>
            <a:r>
              <a:rPr lang="ru-RU" dirty="0" smtClean="0">
                <a:latin typeface="Times New Roman" pitchFamily="18" charset="0"/>
                <a:cs typeface="Times New Roman" pitchFamily="18" charset="0"/>
              </a:rPr>
              <a:t>Во-вторых, как и в случае с левшами, так и у оставшихся 10% правшей эта схема может меняться:</a:t>
            </a:r>
          </a:p>
          <a:p>
            <a:r>
              <a:rPr lang="ru-RU" dirty="0" smtClean="0">
                <a:latin typeface="Times New Roman" pitchFamily="18" charset="0"/>
                <a:cs typeface="Times New Roman" pitchFamily="18" charset="0"/>
              </a:rPr>
              <a:t>- зеркально (правая половина рисунка меняется местом с левой половиной);</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верх-низ (верхняя половина рисунка меняется местом с нижней половиной);</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специфично (у человека схема паттернов закодирована индивидуально).</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cap="all" dirty="0" smtClean="0">
                <a:solidFill>
                  <a:srgbClr val="002060"/>
                </a:solidFill>
                <a:latin typeface="Times New Roman" pitchFamily="18" charset="0"/>
                <a:cs typeface="Times New Roman" pitchFamily="18" charset="0"/>
              </a:rPr>
              <a:t>МОДЕЛЬ НЛП: </a:t>
            </a:r>
            <a:r>
              <a:rPr lang="ru-RU" b="1" cap="all" dirty="0" smtClean="0">
                <a:solidFill>
                  <a:srgbClr val="C00000"/>
                </a:solidFill>
                <a:latin typeface="Times New Roman" pitchFamily="18" charset="0"/>
                <a:cs typeface="Times New Roman" pitchFamily="18" charset="0"/>
              </a:rPr>
              <a:t>КАЛИБРОВКА</a:t>
            </a:r>
            <a:br>
              <a:rPr lang="ru-RU" b="1" cap="all" dirty="0" smtClean="0">
                <a:solidFill>
                  <a:srgbClr val="C00000"/>
                </a:solidFill>
                <a:latin typeface="Times New Roman" pitchFamily="18" charset="0"/>
                <a:cs typeface="Times New Roman" pitchFamily="18" charset="0"/>
              </a:rPr>
            </a:br>
            <a:endParaRPr lang="ru-RU" dirty="0">
              <a:solidFill>
                <a:srgbClr val="C00000"/>
              </a:solidFill>
              <a:latin typeface="Times New Roman" pitchFamily="18" charset="0"/>
              <a:cs typeface="Times New Roman" pitchFamily="18" charset="0"/>
            </a:endParaRPr>
          </a:p>
        </p:txBody>
      </p:sp>
      <p:pic>
        <p:nvPicPr>
          <p:cNvPr id="4" name="Picture 8" descr="ÐÐ°ÑÑÐ¸Ð½ÐºÐ¸ Ð¿Ð¾ Ð·Ð°Ð¿ÑÐ¾ÑÑ ÐºÐ°Ð»Ð¸Ð±ÑÐ¾Ð²ÐºÐ° Ð² Ð½Ð»Ð¿"/>
          <p:cNvPicPr>
            <a:picLocks noChangeAspect="1" noChangeArrowheads="1"/>
          </p:cNvPicPr>
          <p:nvPr/>
        </p:nvPicPr>
        <p:blipFill>
          <a:blip r:embed="rId2" cstate="print"/>
          <a:srcRect/>
          <a:stretch>
            <a:fillRect/>
          </a:stretch>
        </p:blipFill>
        <p:spPr bwMode="auto">
          <a:xfrm>
            <a:off x="1475656" y="1700808"/>
            <a:ext cx="5715000" cy="475252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8229600" cy="5361459"/>
          </a:xfrm>
        </p:spPr>
        <p:txBody>
          <a:bodyPr>
            <a:normAutofit fontScale="77500" lnSpcReduction="20000"/>
          </a:bodyPr>
          <a:lstStyle/>
          <a:p>
            <a:r>
              <a:rPr lang="ru-RU" dirty="0" smtClean="0">
                <a:solidFill>
                  <a:srgbClr val="C00000"/>
                </a:solidFill>
                <a:latin typeface="Times New Roman" pitchFamily="18" charset="0"/>
                <a:cs typeface="Times New Roman" pitchFamily="18" charset="0"/>
              </a:rPr>
              <a:t>Описание схемы </a:t>
            </a:r>
            <a:r>
              <a:rPr lang="ru-RU" dirty="0" err="1" smtClean="0">
                <a:solidFill>
                  <a:srgbClr val="C00000"/>
                </a:solidFill>
                <a:latin typeface="Times New Roman" pitchFamily="18" charset="0"/>
                <a:cs typeface="Times New Roman" pitchFamily="18" charset="0"/>
              </a:rPr>
              <a:t>глазодвигательных</a:t>
            </a:r>
            <a:r>
              <a:rPr lang="ru-RU" dirty="0" smtClean="0">
                <a:solidFill>
                  <a:srgbClr val="C00000"/>
                </a:solidFill>
                <a:latin typeface="Times New Roman" pitchFamily="18" charset="0"/>
                <a:cs typeface="Times New Roman" pitchFamily="18" charset="0"/>
              </a:rPr>
              <a:t> реакций:</a:t>
            </a:r>
          </a:p>
          <a:p>
            <a:endParaRPr lang="en-US" dirty="0" smtClean="0">
              <a:latin typeface="Times New Roman" pitchFamily="18" charset="0"/>
              <a:cs typeface="Times New Roman" pitchFamily="18" charset="0"/>
            </a:endParaRPr>
          </a:p>
          <a:p>
            <a:pPr algn="just"/>
            <a:r>
              <a:rPr lang="ru-RU" dirty="0" smtClean="0">
                <a:solidFill>
                  <a:srgbClr val="C00000"/>
                </a:solidFill>
                <a:latin typeface="Times New Roman" pitchFamily="18" charset="0"/>
                <a:cs typeface="Times New Roman" pitchFamily="18" charset="0"/>
              </a:rPr>
              <a:t>Верхний этаж</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ВИЗУАЛЬНЫЙ визуальные представления</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(влево </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конструкции, вправо </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воспоминания);</a:t>
            </a:r>
          </a:p>
          <a:p>
            <a:pPr algn="just"/>
            <a:r>
              <a:rPr lang="ru-RU" dirty="0" smtClean="0">
                <a:solidFill>
                  <a:srgbClr val="C00000"/>
                </a:solidFill>
                <a:latin typeface="Times New Roman" pitchFamily="18" charset="0"/>
                <a:cs typeface="Times New Roman" pitchFamily="18" charset="0"/>
              </a:rPr>
              <a:t>Средний этаж</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АУДИАЛЬНЫЙ</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(влево </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конструкции, вправо </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воспоминания);</a:t>
            </a:r>
          </a:p>
          <a:p>
            <a:pPr algn="just"/>
            <a:r>
              <a:rPr lang="ru-RU" dirty="0" smtClean="0">
                <a:solidFill>
                  <a:srgbClr val="C00000"/>
                </a:solidFill>
                <a:latin typeface="Times New Roman" pitchFamily="18" charset="0"/>
                <a:cs typeface="Times New Roman" pitchFamily="18" charset="0"/>
              </a:rPr>
              <a:t>Нижний этаж</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внизу слева </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КИНЕСТЕТИКА.</a:t>
            </a:r>
          </a:p>
          <a:p>
            <a:r>
              <a:rPr lang="ru-RU" dirty="0" smtClean="0">
                <a:latin typeface="Times New Roman" pitchFamily="18" charset="0"/>
                <a:cs typeface="Times New Roman" pitchFamily="18" charset="0"/>
              </a:rPr>
              <a:t>Внизу справа — ВНУТРЕННИЙ МОНОЛОГ, то есть человек про себя проговаривает что-то (не всегда осознанно);</a:t>
            </a:r>
            <a:endParaRPr lang="en-US" dirty="0" smtClean="0">
              <a:latin typeface="Times New Roman" pitchFamily="18" charset="0"/>
              <a:cs typeface="Times New Roman" pitchFamily="18" charset="0"/>
            </a:endParaRPr>
          </a:p>
          <a:p>
            <a:pPr algn="just"/>
            <a:r>
              <a:rPr lang="ru-RU" b="1" dirty="0" smtClean="0"/>
              <a:t> </a:t>
            </a:r>
            <a:r>
              <a:rPr lang="ru-RU" b="1" dirty="0" err="1" smtClean="0">
                <a:latin typeface="Times New Roman" pitchFamily="18" charset="0"/>
                <a:cs typeface="Times New Roman" pitchFamily="18" charset="0"/>
              </a:rPr>
              <a:t>Расфокусированный</a:t>
            </a:r>
            <a:r>
              <a:rPr lang="ru-RU" b="1" dirty="0" smtClean="0">
                <a:latin typeface="Times New Roman" pitchFamily="18" charset="0"/>
                <a:cs typeface="Times New Roman" pitchFamily="18" charset="0"/>
              </a:rPr>
              <a:t> взгляд по центру обычно говорит о визуализации,</a:t>
            </a:r>
            <a:r>
              <a:rPr lang="en-US"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то есть зрительных представлениях в приближении к </a:t>
            </a:r>
            <a:r>
              <a:rPr lang="ru-RU" dirty="0" err="1" smtClean="0">
                <a:latin typeface="Times New Roman" pitchFamily="18" charset="0"/>
                <a:cs typeface="Times New Roman" pitchFamily="18" charset="0"/>
              </a:rPr>
              <a:t>трансовому</a:t>
            </a:r>
            <a:r>
              <a:rPr lang="ru-RU" dirty="0" smtClean="0">
                <a:latin typeface="Times New Roman" pitchFamily="18" charset="0"/>
                <a:cs typeface="Times New Roman" pitchFamily="18" charset="0"/>
              </a:rPr>
              <a:t> состоянию.</a:t>
            </a:r>
          </a:p>
          <a:p>
            <a:pPr algn="just"/>
            <a:endParaRPr lang="ru-RU" dirty="0" smtClean="0">
              <a:latin typeface="Times New Roman" pitchFamily="18" charset="0"/>
              <a:cs typeface="Times New Roman" pitchFamily="18" charset="0"/>
            </a:endParaRP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8229600" cy="5361459"/>
          </a:xfrm>
        </p:spPr>
        <p:txBody>
          <a:bodyPr>
            <a:normAutofit fontScale="77500" lnSpcReduction="20000"/>
          </a:bodyPr>
          <a:lstStyle/>
          <a:p>
            <a:r>
              <a:rPr lang="ru-RU" b="1" dirty="0" smtClean="0">
                <a:latin typeface="Times New Roman" pitchFamily="18" charset="0"/>
                <a:cs typeface="Times New Roman" pitchFamily="18" charset="0"/>
              </a:rPr>
              <a:t>В – визуальное вспоминание.</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i="1" dirty="0" smtClean="0">
                <a:latin typeface="Times New Roman" pitchFamily="18" charset="0"/>
                <a:cs typeface="Times New Roman" pitchFamily="18" charset="0"/>
              </a:rPr>
              <a:t>Предыдущий зрительный опыт, зрительная память.</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Всё, что человек может вспомнить визуально: цвет входной двери в квартиру, как выглядит 100 российских рублей и т.д. При этом сюда будет относиться и ранее сконструированные образы, если человек о них вспоминает.</a:t>
            </a:r>
          </a:p>
          <a:p>
            <a:r>
              <a:rPr lang="ru-RU" b="1" dirty="0" err="1" smtClean="0">
                <a:latin typeface="Times New Roman" pitchFamily="18" charset="0"/>
                <a:cs typeface="Times New Roman" pitchFamily="18" charset="0"/>
              </a:rPr>
              <a:t>Вк</a:t>
            </a:r>
            <a:r>
              <a:rPr lang="ru-RU" b="1" dirty="0" smtClean="0">
                <a:latin typeface="Times New Roman" pitchFamily="18" charset="0"/>
                <a:cs typeface="Times New Roman" pitchFamily="18" charset="0"/>
              </a:rPr>
              <a:t> – визуальное конструирование.</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i="1" dirty="0" smtClean="0">
                <a:latin typeface="Times New Roman" pitchFamily="18" charset="0"/>
                <a:cs typeface="Times New Roman" pitchFamily="18" charset="0"/>
              </a:rPr>
              <a:t>Создание нового опыта, планирование, математические расчеты.</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Всё визуально конструируемое человеком в данный момент: как будет выглядеть этот человек, если пострижётся </a:t>
            </a:r>
            <a:r>
              <a:rPr lang="ru-RU" dirty="0" err="1" smtClean="0">
                <a:latin typeface="Times New Roman" pitchFamily="18" charset="0"/>
                <a:cs typeface="Times New Roman" pitchFamily="18" charset="0"/>
              </a:rPr>
              <a:t>налысо</a:t>
            </a:r>
            <a:r>
              <a:rPr lang="ru-RU" dirty="0" smtClean="0">
                <a:latin typeface="Times New Roman" pitchFamily="18" charset="0"/>
                <a:cs typeface="Times New Roman" pitchFamily="18" charset="0"/>
              </a:rPr>
              <a:t>, африканский слон заляпанный розовой краской и т.д. Так же сюда будет относиться визуализация математических расчётов.</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24744"/>
            <a:ext cx="8229600" cy="5001419"/>
          </a:xfrm>
        </p:spPr>
        <p:txBody>
          <a:bodyPr>
            <a:normAutofit fontScale="85000" lnSpcReduction="20000"/>
          </a:bodyPr>
          <a:lstStyle/>
          <a:p>
            <a:r>
              <a:rPr lang="ru-RU" b="1" dirty="0" smtClean="0">
                <a:latin typeface="Times New Roman" pitchFamily="18" charset="0"/>
                <a:cs typeface="Times New Roman" pitchFamily="18" charset="0"/>
              </a:rPr>
              <a:t>А – </a:t>
            </a:r>
            <a:r>
              <a:rPr lang="ru-RU" b="1" dirty="0" err="1" smtClean="0">
                <a:latin typeface="Times New Roman" pitchFamily="18" charset="0"/>
                <a:cs typeface="Times New Roman" pitchFamily="18" charset="0"/>
              </a:rPr>
              <a:t>аудиальное</a:t>
            </a:r>
            <a:r>
              <a:rPr lang="ru-RU" b="1" dirty="0" smtClean="0">
                <a:latin typeface="Times New Roman" pitchFamily="18" charset="0"/>
                <a:cs typeface="Times New Roman" pitchFamily="18" charset="0"/>
              </a:rPr>
              <a:t> вспоминание.</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i="1" dirty="0" smtClean="0">
                <a:solidFill>
                  <a:srgbClr val="0070C0"/>
                </a:solidFill>
                <a:latin typeface="Times New Roman" pitchFamily="18" charset="0"/>
                <a:cs typeface="Times New Roman" pitchFamily="18" charset="0"/>
              </a:rPr>
              <a:t>Звуковая память – интонации, голоса, звуки, музыка.</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Все воспоминания об </a:t>
            </a:r>
            <a:r>
              <a:rPr lang="ru-RU" dirty="0" err="1" smtClean="0">
                <a:latin typeface="Times New Roman" pitchFamily="18" charset="0"/>
                <a:cs typeface="Times New Roman" pitchFamily="18" charset="0"/>
              </a:rPr>
              <a:t>аудиальном</a:t>
            </a:r>
            <a:r>
              <a:rPr lang="ru-RU" dirty="0" smtClean="0">
                <a:latin typeface="Times New Roman" pitchFamily="18" charset="0"/>
                <a:cs typeface="Times New Roman" pitchFamily="18" charset="0"/>
              </a:rPr>
              <a:t> опыте: звук капающей из крана воды, звук флейты, голос вашего начальника и т.д.</a:t>
            </a:r>
          </a:p>
          <a:p>
            <a:r>
              <a:rPr lang="ru-RU" b="1" dirty="0" err="1" smtClean="0">
                <a:latin typeface="Times New Roman" pitchFamily="18" charset="0"/>
                <a:cs typeface="Times New Roman" pitchFamily="18" charset="0"/>
              </a:rPr>
              <a:t>Ак</a:t>
            </a:r>
            <a:r>
              <a:rPr lang="ru-RU" b="1" dirty="0" smtClean="0">
                <a:latin typeface="Times New Roman" pitchFamily="18" charset="0"/>
                <a:cs typeface="Times New Roman" pitchFamily="18" charset="0"/>
              </a:rPr>
              <a:t> – </a:t>
            </a:r>
            <a:r>
              <a:rPr lang="ru-RU" b="1" dirty="0" err="1" smtClean="0">
                <a:latin typeface="Times New Roman" pitchFamily="18" charset="0"/>
                <a:cs typeface="Times New Roman" pitchFamily="18" charset="0"/>
              </a:rPr>
              <a:t>аудиальное</a:t>
            </a:r>
            <a:r>
              <a:rPr lang="ru-RU" b="1" dirty="0" smtClean="0">
                <a:latin typeface="Times New Roman" pitchFamily="18" charset="0"/>
                <a:cs typeface="Times New Roman" pitchFamily="18" charset="0"/>
              </a:rPr>
              <a:t> конструирование.</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i="1" dirty="0" smtClean="0">
                <a:solidFill>
                  <a:srgbClr val="0070C0"/>
                </a:solidFill>
                <a:latin typeface="Times New Roman" pitchFamily="18" charset="0"/>
                <a:cs typeface="Times New Roman" pitchFamily="18" charset="0"/>
              </a:rPr>
              <a:t>Создание нового </a:t>
            </a:r>
            <a:r>
              <a:rPr lang="ru-RU" i="1" dirty="0" err="1" smtClean="0">
                <a:solidFill>
                  <a:srgbClr val="0070C0"/>
                </a:solidFill>
                <a:latin typeface="Times New Roman" pitchFamily="18" charset="0"/>
                <a:cs typeface="Times New Roman" pitchFamily="18" charset="0"/>
              </a:rPr>
              <a:t>аудиального</a:t>
            </a:r>
            <a:r>
              <a:rPr lang="ru-RU" i="1" dirty="0" smtClean="0">
                <a:solidFill>
                  <a:srgbClr val="0070C0"/>
                </a:solidFill>
                <a:latin typeface="Times New Roman" pitchFamily="18" charset="0"/>
                <a:cs typeface="Times New Roman" pitchFamily="18" charset="0"/>
              </a:rPr>
              <a:t> опыта, сочинение музыки.</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Собственно, всё что человек не слышал ранее, но может придумать. Новые интонации, звуки, голоса. – Как будет звучать голос этого человека в пустой комнате? – Как будет звучать скрипка на берегу моря?</a:t>
            </a:r>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29600" cy="5688632"/>
          </a:xfrm>
        </p:spPr>
        <p:txBody>
          <a:bodyPr>
            <a:normAutofit fontScale="85000" lnSpcReduction="20000"/>
          </a:bodyPr>
          <a:lstStyle/>
          <a:p>
            <a:r>
              <a:rPr lang="ru-RU" b="1" dirty="0" smtClean="0">
                <a:latin typeface="Times New Roman" pitchFamily="18" charset="0"/>
                <a:cs typeface="Times New Roman" pitchFamily="18" charset="0"/>
              </a:rPr>
              <a:t>Ад – внутренний диалог.</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i="1" dirty="0" smtClean="0">
                <a:solidFill>
                  <a:srgbClr val="0070C0"/>
                </a:solidFill>
                <a:latin typeface="Times New Roman" pitchFamily="18" charset="0"/>
                <a:cs typeface="Times New Roman" pitchFamily="18" charset="0"/>
              </a:rPr>
              <a:t>Контроль речи, проговаривание</a:t>
            </a:r>
            <a:r>
              <a:rPr lang="ru-RU" i="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Разговор с собой, проговаривание. Задать себе вопрос и ответить на него. – Спроси себя: – что всё это значит. Внутренний диалог так же отвечает за контроль речи, то есть анализ правильного построения фраз и того, что стоит говорить, а что нет.</a:t>
            </a:r>
          </a:p>
          <a:p>
            <a:r>
              <a:rPr lang="ru-RU" b="1" dirty="0" smtClean="0">
                <a:latin typeface="Times New Roman" pitchFamily="18" charset="0"/>
                <a:cs typeface="Times New Roman" pitchFamily="18" charset="0"/>
              </a:rPr>
              <a:t>К – </a:t>
            </a:r>
            <a:r>
              <a:rPr lang="ru-RU" b="1" dirty="0" err="1" smtClean="0">
                <a:latin typeface="Times New Roman" pitchFamily="18" charset="0"/>
                <a:cs typeface="Times New Roman" pitchFamily="18" charset="0"/>
              </a:rPr>
              <a:t>кинестетика</a:t>
            </a:r>
            <a:r>
              <a:rPr lang="ru-RU"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i="1" dirty="0" smtClean="0">
                <a:solidFill>
                  <a:srgbClr val="0070C0"/>
                </a:solidFill>
                <a:latin typeface="Times New Roman" pitchFamily="18" charset="0"/>
                <a:cs typeface="Times New Roman" pitchFamily="18" charset="0"/>
              </a:rPr>
              <a:t>Телесная память, ощущения, вкус, запах, осязание, </a:t>
            </a:r>
            <a:r>
              <a:rPr lang="ru-RU" i="1" dirty="0" err="1" smtClean="0">
                <a:solidFill>
                  <a:srgbClr val="0070C0"/>
                </a:solidFill>
                <a:latin typeface="Times New Roman" pitchFamily="18" charset="0"/>
                <a:cs typeface="Times New Roman" pitchFamily="18" charset="0"/>
              </a:rPr>
              <a:t>мета-ощущения</a:t>
            </a:r>
            <a:r>
              <a:rPr lang="ru-RU" i="1" dirty="0" smtClean="0">
                <a:solidFill>
                  <a:srgbClr val="0070C0"/>
                </a:solidFill>
                <a:latin typeface="Times New Roman" pitchFamily="18" charset="0"/>
                <a:cs typeface="Times New Roman" pitchFamily="18" charset="0"/>
              </a:rPr>
              <a:t>. Всё, что связано с ощущениями, переживаниями и так далее.</a:t>
            </a:r>
            <a:r>
              <a:rPr lang="ru-RU" dirty="0" smtClean="0">
                <a:solidFill>
                  <a:srgbClr val="0070C0"/>
                </a:solidFill>
                <a:latin typeface="Times New Roman" pitchFamily="18" charset="0"/>
                <a:cs typeface="Times New Roman" pitchFamily="18" charset="0"/>
              </a:rPr>
              <a:t>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Какой на вкус яблочный сок?</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Как пахнет жасмин в солнечный день?</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Какая твоя нога теплее?</a:t>
            </a:r>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340768"/>
            <a:ext cx="8229600" cy="1224136"/>
          </a:xfrm>
        </p:spPr>
        <p:txBody>
          <a:bodyPr>
            <a:normAutofit fontScale="90000"/>
          </a:bodyPr>
          <a:lstStyle/>
          <a:p>
            <a:r>
              <a:rPr lang="ru-RU" sz="3600" b="1" dirty="0" smtClean="0">
                <a:latin typeface="Times New Roman" pitchFamily="18" charset="0"/>
                <a:cs typeface="Times New Roman" pitchFamily="18" charset="0"/>
              </a:rPr>
              <a:t>ДИАГОНАЛЬ ЛЖИ</a:t>
            </a: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В НЛП существует типичный шаблон движения глаз при готовности соврать</a:t>
            </a:r>
            <a:r>
              <a:rPr lang="ru-RU" sz="3200" dirty="0" smtClean="0"/>
              <a:t>.</a:t>
            </a:r>
            <a:br>
              <a:rPr lang="ru-RU" sz="3200" dirty="0" smtClean="0"/>
            </a:b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pic>
        <p:nvPicPr>
          <p:cNvPr id="29698" name="Picture 2" descr="диагональ лжи"/>
          <p:cNvPicPr>
            <a:picLocks noChangeAspect="1" noChangeArrowheads="1"/>
          </p:cNvPicPr>
          <p:nvPr/>
        </p:nvPicPr>
        <p:blipFill>
          <a:blip r:embed="rId2" cstate="print"/>
          <a:srcRect/>
          <a:stretch>
            <a:fillRect/>
          </a:stretch>
        </p:blipFill>
        <p:spPr bwMode="auto">
          <a:xfrm>
            <a:off x="2195736" y="3789040"/>
            <a:ext cx="5040560" cy="172819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217443"/>
          </a:xfrm>
        </p:spPr>
        <p:txBody>
          <a:bodyPr>
            <a:normAutofit fontScale="92500" lnSpcReduction="10000"/>
          </a:bodyPr>
          <a:lstStyle/>
          <a:p>
            <a:r>
              <a:rPr lang="ru-RU" dirty="0" smtClean="0">
                <a:latin typeface="Times New Roman" pitchFamily="18" charset="0"/>
                <a:cs typeface="Times New Roman" pitchFamily="18" charset="0"/>
              </a:rPr>
              <a:t>психологическом плане это соответствует такой последовательности: сначала человек представляет, конструирует то, чего на самом деле нет в действительности, а потом говорит только то, что этой выдумке соответствует, ничего лишнего. </a:t>
            </a:r>
            <a:endParaRPr lang="en-US"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Поэтому считается, что такое движение глаз свидетельствует о готовности соврать.</a:t>
            </a:r>
          </a:p>
          <a:p>
            <a:r>
              <a:rPr lang="ru-RU" dirty="0" smtClean="0">
                <a:latin typeface="Times New Roman" pitchFamily="18" charset="0"/>
                <a:cs typeface="Times New Roman" pitchFamily="18" charset="0"/>
              </a:rPr>
              <a:t>О придумывании ответа, а возможно и обмане, свидетельствует взгляд сначала вправо вверх (придумал образ), а затем по диагонали влево вниз (конструирует ответ).</a:t>
            </a:r>
            <a:endParaRPr lang="ru-RU"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80728"/>
            <a:ext cx="8229600" cy="5145435"/>
          </a:xfrm>
        </p:spPr>
        <p:txBody>
          <a:bodyPr/>
          <a:lstStyle/>
          <a:p>
            <a:r>
              <a:rPr lang="ru-RU" dirty="0" smtClean="0">
                <a:latin typeface="Times New Roman" pitchFamily="18" charset="0"/>
                <a:cs typeface="Times New Roman" pitchFamily="18" charset="0"/>
              </a:rPr>
              <a:t>Глаза будут двигаться только в том случае, если человеку нужно найти информацию.</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То есть, если нужная информация находится в «оперативной памяти», то движения глаз не будет.</a:t>
            </a:r>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80728"/>
            <a:ext cx="8229600" cy="5145435"/>
          </a:xfrm>
        </p:spPr>
        <p:txBody>
          <a:bodyPr>
            <a:normAutofit/>
          </a:bodyPr>
          <a:lstStyle/>
          <a:p>
            <a:pPr algn="just"/>
            <a:r>
              <a:rPr lang="ru-RU" dirty="0" smtClean="0">
                <a:latin typeface="Times New Roman" pitchFamily="18" charset="0"/>
                <a:cs typeface="Times New Roman" pitchFamily="18" charset="0"/>
              </a:rPr>
              <a:t>Для более точной верификации лжи, вначале необходимо откалибровать полную схему </a:t>
            </a:r>
            <a:r>
              <a:rPr lang="ru-RU" dirty="0" err="1" smtClean="0">
                <a:latin typeface="Times New Roman" pitchFamily="18" charset="0"/>
                <a:cs typeface="Times New Roman" pitchFamily="18" charset="0"/>
              </a:rPr>
              <a:t>глазодвигательных</a:t>
            </a:r>
            <a:r>
              <a:rPr lang="ru-RU" dirty="0" smtClean="0">
                <a:latin typeface="Times New Roman" pitchFamily="18" charset="0"/>
                <a:cs typeface="Times New Roman" pitchFamily="18" charset="0"/>
              </a:rPr>
              <a:t> паттернов. Это нужно для того, чтобы удостовериться, что у человека все стандартно (как на картинке). Вначале задаем вопросы раздельно на каждую из модальностей. Затем, убедившись, задаем вопросы на неочевидную модальность для выявления ведущей РС (</a:t>
            </a:r>
            <a:r>
              <a:rPr lang="ru-RU" dirty="0" smtClean="0">
                <a:latin typeface="Times New Roman" pitchFamily="18" charset="0"/>
                <a:cs typeface="Times New Roman" pitchFamily="18" charset="0"/>
                <a:hlinkClick r:id="rId2"/>
              </a:rPr>
              <a:t>репрезентативной системы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Ð»ÑÑÐ¸ ÐÐ»Ð°Ð·Ð½Ð¾Ð³Ð¾ ÐÐ¾ÑÑÑÐ¿Ð°"/>
          <p:cNvPicPr>
            <a:picLocks noChangeAspect="1" noChangeArrowheads="1"/>
          </p:cNvPicPr>
          <p:nvPr/>
        </p:nvPicPr>
        <p:blipFill>
          <a:blip r:embed="rId2" cstate="print"/>
          <a:srcRect/>
          <a:stretch>
            <a:fillRect/>
          </a:stretch>
        </p:blipFill>
        <p:spPr bwMode="auto">
          <a:xfrm>
            <a:off x="611560" y="620688"/>
            <a:ext cx="8280920" cy="602128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36713"/>
            <a:ext cx="8229600" cy="4968551"/>
          </a:xfrm>
        </p:spPr>
        <p:txBody>
          <a:bodyPr>
            <a:normAutofit fontScale="92500" lnSpcReduction="20000"/>
          </a:bodyPr>
          <a:lstStyle/>
          <a:p>
            <a:r>
              <a:rPr lang="ru-RU" b="1" dirty="0" smtClean="0">
                <a:latin typeface="Times New Roman" pitchFamily="18" charset="0"/>
                <a:cs typeface="Times New Roman" pitchFamily="18" charset="0"/>
              </a:rPr>
              <a:t>Сенсорная острота</a:t>
            </a:r>
            <a:r>
              <a:rPr lang="ru-RU" dirty="0" smtClean="0">
                <a:latin typeface="Times New Roman" pitchFamily="18" charset="0"/>
                <a:cs typeface="Times New Roman" pitchFamily="18" charset="0"/>
              </a:rPr>
              <a:t> – </a:t>
            </a:r>
            <a:r>
              <a:rPr lang="ru-RU" dirty="0" smtClean="0">
                <a:solidFill>
                  <a:srgbClr val="002060"/>
                </a:solidFill>
                <a:latin typeface="Times New Roman" pitchFamily="18" charset="0"/>
                <a:cs typeface="Times New Roman" pitchFamily="18" charset="0"/>
              </a:rPr>
              <a:t>способность замечать внешние поведенческие признаки других людей, следить за ними и наделять их смыслом.</a:t>
            </a:r>
          </a:p>
          <a:p>
            <a:r>
              <a:rPr lang="ru-RU" dirty="0" smtClean="0">
                <a:latin typeface="Times New Roman" pitchFamily="18" charset="0"/>
                <a:cs typeface="Times New Roman" pitchFamily="18" charset="0"/>
              </a:rPr>
              <a:t>Человек постоянно и неизбежно неосознанно посылает различные сигналы, свидетельствующие о его состоянии и внутренних процессах обработки информации. Знание и использование невербальных ключей позволяет нам устанавливать и поддерживать раппорт на тех уровнях, которые обычно не осознает отправитель сообщений. </a:t>
            </a:r>
            <a:endParaRPr lang="ru-RU"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dirty="0" smtClean="0">
                <a:solidFill>
                  <a:srgbClr val="C00000"/>
                </a:solidFill>
                <a:latin typeface="Times New Roman" pitchFamily="18" charset="0"/>
                <a:cs typeface="Times New Roman" pitchFamily="18" charset="0"/>
              </a:rPr>
              <a:t>Наблюдайте за:</a:t>
            </a:r>
          </a:p>
          <a:p>
            <a:pPr lvl="0">
              <a:buNone/>
            </a:pPr>
            <a:r>
              <a:rPr lang="ru-RU" dirty="0" smtClean="0">
                <a:solidFill>
                  <a:srgbClr val="002060"/>
                </a:solidFill>
                <a:latin typeface="Times New Roman" pitchFamily="18" charset="0"/>
                <a:cs typeface="Times New Roman" pitchFamily="18" charset="0"/>
              </a:rPr>
              <a:t>Дыханием;</a:t>
            </a:r>
          </a:p>
          <a:p>
            <a:pPr lvl="0">
              <a:buNone/>
            </a:pPr>
            <a:r>
              <a:rPr lang="ru-RU" dirty="0" smtClean="0">
                <a:solidFill>
                  <a:srgbClr val="002060"/>
                </a:solidFill>
                <a:latin typeface="Times New Roman" pitchFamily="18" charset="0"/>
                <a:cs typeface="Times New Roman" pitchFamily="18" charset="0"/>
              </a:rPr>
              <a:t>Изменениями цвета лица;</a:t>
            </a:r>
          </a:p>
          <a:p>
            <a:pPr lvl="0">
              <a:buNone/>
            </a:pPr>
            <a:r>
              <a:rPr lang="ru-RU" dirty="0" smtClean="0">
                <a:solidFill>
                  <a:srgbClr val="002060"/>
                </a:solidFill>
                <a:latin typeface="Times New Roman" pitchFamily="18" charset="0"/>
                <a:cs typeface="Times New Roman" pitchFamily="18" charset="0"/>
              </a:rPr>
              <a:t>Малейшими изменениями мышечного тонуса;</a:t>
            </a:r>
          </a:p>
          <a:p>
            <a:pPr lvl="0">
              <a:buNone/>
            </a:pPr>
            <a:r>
              <a:rPr lang="ru-RU" dirty="0" smtClean="0">
                <a:solidFill>
                  <a:srgbClr val="002060"/>
                </a:solidFill>
                <a:latin typeface="Times New Roman" pitchFamily="18" charset="0"/>
                <a:cs typeface="Times New Roman" pitchFamily="18" charset="0"/>
              </a:rPr>
              <a:t>Изменениями формы нижней губы;</a:t>
            </a:r>
          </a:p>
          <a:p>
            <a:pPr lvl="0">
              <a:buNone/>
            </a:pPr>
            <a:r>
              <a:rPr lang="ru-RU" dirty="0" smtClean="0">
                <a:solidFill>
                  <a:srgbClr val="002060"/>
                </a:solidFill>
                <a:latin typeface="Times New Roman" pitchFamily="18" charset="0"/>
                <a:cs typeface="Times New Roman" pitchFamily="18" charset="0"/>
              </a:rPr>
              <a:t>Звучанием/ тоном голоса.</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4896543"/>
          </a:xfrm>
        </p:spPr>
        <p:txBody>
          <a:bodyPr>
            <a:normAutofit/>
          </a:bodyPr>
          <a:lstStyle/>
          <a:p>
            <a:r>
              <a:rPr lang="ru-RU" dirty="0" smtClean="0">
                <a:solidFill>
                  <a:srgbClr val="C00000"/>
                </a:solidFill>
                <a:latin typeface="Times New Roman" pitchFamily="18" charset="0"/>
                <a:cs typeface="Times New Roman" pitchFamily="18" charset="0"/>
              </a:rPr>
              <a:t>Калибровка </a:t>
            </a:r>
            <a:r>
              <a:rPr lang="ru-RU" dirty="0" smtClean="0">
                <a:latin typeface="Times New Roman" pitchFamily="18" charset="0"/>
                <a:cs typeface="Times New Roman" pitchFamily="18" charset="0"/>
              </a:rPr>
              <a:t>– это сопоставление внешних признаков и внутреннего состояния человека</a:t>
            </a:r>
            <a:r>
              <a:rPr lang="ru-RU" dirty="0" smtClean="0">
                <a:latin typeface="Times New Roman" pitchFamily="18" charset="0"/>
                <a:cs typeface="Times New Roman" pitchFamily="18" charset="0"/>
              </a:rPr>
              <a:t>.</a:t>
            </a:r>
          </a:p>
          <a:p>
            <a:r>
              <a:rPr lang="ru-RU" b="1" dirty="0" smtClean="0">
                <a:latin typeface="Times New Roman" pitchFamily="18" charset="0"/>
                <a:cs typeface="Times New Roman" pitchFamily="18" charset="0"/>
              </a:rPr>
              <a:t>Калибровка</a:t>
            </a:r>
            <a:r>
              <a:rPr lang="ru-RU" dirty="0" smtClean="0">
                <a:latin typeface="Times New Roman" pitchFamily="18" charset="0"/>
                <a:cs typeface="Times New Roman" pitchFamily="18" charset="0"/>
              </a:rPr>
              <a:t> – </a:t>
            </a:r>
            <a:r>
              <a:rPr lang="ru-RU" dirty="0" smtClean="0">
                <a:solidFill>
                  <a:srgbClr val="002060"/>
                </a:solidFill>
                <a:latin typeface="Times New Roman" pitchFamily="18" charset="0"/>
                <a:cs typeface="Times New Roman" pitchFamily="18" charset="0"/>
              </a:rPr>
              <a:t>настройка на состояние человека и его внутренние операции по обработке сенсорной информации на основе предварительного наблюдения за внешними невербальными сигналами.</a:t>
            </a:r>
          </a:p>
          <a:p>
            <a:endParaRPr lang="ru-RU" dirty="0" smtClean="0">
              <a:latin typeface="Times New Roman" pitchFamily="18" charset="0"/>
              <a:cs typeface="Times New Roman" pitchFamily="18" charset="0"/>
            </a:endParaRP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b="1" dirty="0" smtClean="0">
                <a:solidFill>
                  <a:srgbClr val="C00000"/>
                </a:solidFill>
                <a:latin typeface="Times New Roman" pitchFamily="18" charset="0"/>
                <a:cs typeface="Times New Roman" pitchFamily="18" charset="0"/>
              </a:rPr>
              <a:t>Конгруэнтность </a:t>
            </a:r>
            <a:r>
              <a:rPr lang="ru-RU" dirty="0" smtClean="0">
                <a:latin typeface="Times New Roman" pitchFamily="18" charset="0"/>
                <a:cs typeface="Times New Roman" pitchFamily="18" charset="0"/>
              </a:rPr>
              <a:t>- состояние, в котором слова человека соответствует его действиям; его невербальные сигналы и вербальные утверждения соответствуют друг другу; состояние целостности, адекватности, внутренней гармонии, отсутствия конфликта.</a:t>
            </a:r>
            <a:endParaRPr lang="ru-RU" i="1" dirty="0" smtClean="0">
              <a:latin typeface="Times New Roman" pitchFamily="18" charset="0"/>
              <a:cs typeface="Times New Roman" pitchFamily="18" charset="0"/>
            </a:endParaRP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solidFill>
                  <a:srgbClr val="C00000"/>
                </a:solidFill>
                <a:latin typeface="Times New Roman" pitchFamily="18" charset="0"/>
                <a:cs typeface="Times New Roman" pitchFamily="18" charset="0"/>
              </a:rPr>
              <a:t>ОСНОВНЫЕ КАЛИБРОВКИ</a:t>
            </a:r>
            <a:r>
              <a:rPr lang="ru-RU" sz="2400" dirty="0" smtClean="0">
                <a:solidFill>
                  <a:srgbClr val="C00000"/>
                </a:solidFill>
                <a:latin typeface="Times New Roman" pitchFamily="18" charset="0"/>
                <a:cs typeface="Times New Roman" pitchFamily="18" charset="0"/>
              </a:rPr>
              <a:t/>
            </a:r>
            <a:br>
              <a:rPr lang="ru-RU" sz="2400" dirty="0" smtClean="0">
                <a:solidFill>
                  <a:srgbClr val="C00000"/>
                </a:solidFill>
                <a:latin typeface="Times New Roman" pitchFamily="18" charset="0"/>
                <a:cs typeface="Times New Roman" pitchFamily="18" charset="0"/>
              </a:rPr>
            </a:br>
            <a:r>
              <a:rPr lang="ru-RU" sz="2400" dirty="0" smtClean="0">
                <a:latin typeface="Times New Roman" pitchFamily="18" charset="0"/>
                <a:cs typeface="Times New Roman" pitchFamily="18" charset="0"/>
              </a:rPr>
              <a:t>для общения во многих случаях достаточно уметь демонстрировать и калибровать основные характеристики состояния</a:t>
            </a:r>
            <a:endParaRPr lang="ru-RU" sz="2400" dirty="0">
              <a:latin typeface="Times New Roman" pitchFamily="18" charset="0"/>
              <a:cs typeface="Times New Roman" pitchFamily="18" charset="0"/>
            </a:endParaRPr>
          </a:p>
        </p:txBody>
      </p:sp>
      <p:pic>
        <p:nvPicPr>
          <p:cNvPr id="4" name="Picture 2" descr="ÐÐ°ÑÑÐ¸Ð½ÐºÐ¸ Ð¿Ð¾ Ð·Ð°Ð¿ÑÐ¾ÑÑ ÐºÐ°Ð»Ð¸Ð±ÑÐ¾Ð²ÐºÐ° Ð² Ð½Ð»Ð¿"/>
          <p:cNvPicPr>
            <a:picLocks noChangeAspect="1" noChangeArrowheads="1"/>
          </p:cNvPicPr>
          <p:nvPr/>
        </p:nvPicPr>
        <p:blipFill>
          <a:blip r:embed="rId2" cstate="print"/>
          <a:srcRect t="13162"/>
          <a:stretch>
            <a:fillRect/>
          </a:stretch>
        </p:blipFill>
        <p:spPr bwMode="auto">
          <a:xfrm>
            <a:off x="683568" y="1772816"/>
            <a:ext cx="7920880" cy="470790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36712"/>
            <a:ext cx="8229600" cy="5289451"/>
          </a:xfrm>
        </p:spPr>
        <p:txBody>
          <a:bodyPr>
            <a:normAutofit fontScale="85000" lnSpcReduction="20000"/>
          </a:bodyPr>
          <a:lstStyle/>
          <a:p>
            <a:r>
              <a:rPr lang="ru-RU" dirty="0" smtClean="0">
                <a:latin typeface="Times New Roman" pitchFamily="18" charset="0"/>
                <a:cs typeface="Times New Roman" pitchFamily="18" charset="0"/>
              </a:rPr>
              <a:t>Так что для калибровки обычно сначала создаётся ситуация, в которой человек точно реагирует как нам надо, и мы можем заметить эти самые внешние признаки. А потом уже смотрим, насколько реакции схожи. Например, если вы к человеку обратитесь по имени, он выдаст наружу невербальный (а иногда и вербальный) сигнал согласия. Остаётся только это всё заметить и запомнить: уголки губ вверх, плечи расслаблены, наклон туловища вперёд, морщинки у внешних уголков глаз («гусиные лапки»). И уже можно проверять, насколько он «искренен» в своём согласии при ответе на нужные вопросы: подпишет ли он договор, придёт домой к семи и нравится ли ему ужин (но тут лучше использовать калибровку «нравится - не нравится»).</a:t>
            </a:r>
            <a:endParaRPr lang="ru-RU"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cap="all" dirty="0" smtClean="0">
                <a:latin typeface="Times New Roman" pitchFamily="18" charset="0"/>
                <a:cs typeface="Times New Roman" pitchFamily="18" charset="0"/>
              </a:rPr>
              <a:t>ВИДЫ КАЛИБРОВКИ</a:t>
            </a:r>
            <a:br>
              <a:rPr lang="ru-RU" sz="2800" b="1" cap="all"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124744"/>
            <a:ext cx="8229600" cy="5001419"/>
          </a:xfrm>
        </p:spPr>
        <p:txBody>
          <a:bodyPr>
            <a:normAutofit fontScale="92500" lnSpcReduction="10000"/>
          </a:bodyPr>
          <a:lstStyle/>
          <a:p>
            <a:r>
              <a:rPr lang="ru-RU" b="1" dirty="0" smtClean="0">
                <a:latin typeface="Times New Roman" pitchFamily="18" charset="0"/>
                <a:cs typeface="Times New Roman" pitchFamily="18" charset="0"/>
              </a:rPr>
              <a:t>Интуитивная или аналитическая</a:t>
            </a:r>
          </a:p>
          <a:p>
            <a:r>
              <a:rPr lang="ru-RU" dirty="0" smtClean="0">
                <a:solidFill>
                  <a:srgbClr val="C00000"/>
                </a:solidFill>
                <a:latin typeface="Times New Roman" pitchFamily="18" charset="0"/>
                <a:cs typeface="Times New Roman" pitchFamily="18" charset="0"/>
              </a:rPr>
              <a:t>Интуиция</a:t>
            </a:r>
            <a:r>
              <a:rPr lang="ru-RU" dirty="0" smtClean="0">
                <a:latin typeface="Times New Roman" pitchFamily="18" charset="0"/>
                <a:cs typeface="Times New Roman" pitchFamily="18" charset="0"/>
              </a:rPr>
              <a:t> - это результат неосознаваемых внутренних расчётов</a:t>
            </a:r>
          </a:p>
          <a:p>
            <a:r>
              <a:rPr lang="ru-RU" dirty="0" smtClean="0">
                <a:latin typeface="Times New Roman" pitchFamily="18" charset="0"/>
                <a:cs typeface="Times New Roman" pitchFamily="18" charset="0"/>
              </a:rPr>
              <a:t>При</a:t>
            </a:r>
            <a:r>
              <a:rPr lang="ru-RU" dirty="0" smtClean="0">
                <a:solidFill>
                  <a:srgbClr val="002060"/>
                </a:solidFill>
                <a:latin typeface="Times New Roman" pitchFamily="18" charset="0"/>
                <a:cs typeface="Times New Roman" pitchFamily="18" charset="0"/>
              </a:rPr>
              <a:t> </a:t>
            </a:r>
            <a:r>
              <a:rPr lang="ru-RU" b="1" dirty="0" smtClean="0">
                <a:solidFill>
                  <a:srgbClr val="002060"/>
                </a:solidFill>
                <a:latin typeface="Times New Roman" pitchFamily="18" charset="0"/>
                <a:cs typeface="Times New Roman" pitchFamily="18" charset="0"/>
              </a:rPr>
              <a:t>аналитической</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калибровке вы «разбираете» поведение другого человека на элементы, выделяете важные и сравниваете результаты.</a:t>
            </a:r>
          </a:p>
          <a:p>
            <a:r>
              <a:rPr lang="ru-RU" dirty="0" smtClean="0">
                <a:latin typeface="Times New Roman" pitchFamily="18" charset="0"/>
                <a:cs typeface="Times New Roman" pitchFamily="18" charset="0"/>
              </a:rPr>
              <a:t> А вот </a:t>
            </a:r>
            <a:r>
              <a:rPr lang="ru-RU" b="1" dirty="0" smtClean="0">
                <a:solidFill>
                  <a:srgbClr val="002060"/>
                </a:solidFill>
                <a:latin typeface="Times New Roman" pitchFamily="18" charset="0"/>
                <a:cs typeface="Times New Roman" pitchFamily="18" charset="0"/>
              </a:rPr>
              <a:t>интуитивно</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мы обычно действует несколько хитрее: мы сопереживаем человеку и оцениваем собственное состояние - эта стратегия в психологии называется «</a:t>
            </a:r>
            <a:r>
              <a:rPr lang="ru-RU" dirty="0" err="1" smtClean="0">
                <a:latin typeface="Times New Roman" pitchFamily="18" charset="0"/>
                <a:cs typeface="Times New Roman" pitchFamily="18" charset="0"/>
              </a:rPr>
              <a:t>эмпатия</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737</Words>
  <Application>Microsoft Office PowerPoint</Application>
  <PresentationFormat>Экран (4:3)</PresentationFormat>
  <Paragraphs>69</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Лекция 3 СЕНСОРНАЯ ОСТРОТА.  Роль наблюдателя/металичности  </vt:lpstr>
      <vt:lpstr>МОДЕЛЬ НЛП: КАЛИБРОВКА </vt:lpstr>
      <vt:lpstr>Слайд 3</vt:lpstr>
      <vt:lpstr>Слайд 4</vt:lpstr>
      <vt:lpstr>Слайд 5</vt:lpstr>
      <vt:lpstr>Слайд 6</vt:lpstr>
      <vt:lpstr>ОСНОВНЫЕ КАЛИБРОВКИ для общения во многих случаях достаточно уметь демонстрировать и калибровать основные характеристики состояния</vt:lpstr>
      <vt:lpstr>Слайд 8</vt:lpstr>
      <vt:lpstr>ВИДЫ КАЛИБРОВКИ </vt:lpstr>
      <vt:lpstr>Слайд 10</vt:lpstr>
      <vt:lpstr>Слайд 11</vt:lpstr>
      <vt:lpstr>Отрицательные переживания </vt:lpstr>
      <vt:lpstr> Глазодвигательные паттерны </vt:lpstr>
      <vt:lpstr>Глазные ключи доступа  ОБЩАЯ СТРУКТУРА ГЛАЗОДВИГАТЕЛЬНЫХ ПАТТЕРНОВ</vt:lpstr>
      <vt:lpstr>Слайд 15</vt:lpstr>
      <vt:lpstr>Слайд 16</vt:lpstr>
      <vt:lpstr>Слайд 17</vt:lpstr>
      <vt:lpstr> ОБЩЕЕ ПРЕДСТАВЛЕНИЕ О НЕВЕРБАЛЬНОЙ КОММУНИКАЦИИ </vt:lpstr>
      <vt:lpstr>Слайд 19</vt:lpstr>
      <vt:lpstr>Слайд 20</vt:lpstr>
      <vt:lpstr>Слайд 21</vt:lpstr>
      <vt:lpstr>Слайд 22</vt:lpstr>
      <vt:lpstr>Слайд 23</vt:lpstr>
      <vt:lpstr>ДИАГОНАЛЬ ЛЖИ В НЛП существует типичный шаблон движения глаз при готовности соврать.  </vt:lpstr>
      <vt:lpstr>Слайд 25</vt:lpstr>
      <vt:lpstr>Слайд 26</vt:lpstr>
      <vt:lpstr>Слайд 27</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МОДЕЛЬ НЛП:: КАЛИБРОВКА </dc:title>
  <dc:creator>1</dc:creator>
  <cp:lastModifiedBy>фывап</cp:lastModifiedBy>
  <cp:revision>25</cp:revision>
  <dcterms:created xsi:type="dcterms:W3CDTF">2018-09-21T14:16:14Z</dcterms:created>
  <dcterms:modified xsi:type="dcterms:W3CDTF">2019-09-17T06:38:29Z</dcterms:modified>
</cp:coreProperties>
</file>